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60" r:id="rId5"/>
    <p:sldId id="281" r:id="rId6"/>
    <p:sldId id="282" r:id="rId7"/>
    <p:sldId id="261" r:id="rId8"/>
    <p:sldId id="262" r:id="rId9"/>
    <p:sldId id="263" r:id="rId10"/>
    <p:sldId id="265" r:id="rId11"/>
    <p:sldId id="267" r:id="rId12"/>
    <p:sldId id="268" r:id="rId13"/>
    <p:sldId id="277" r:id="rId14"/>
    <p:sldId id="270" r:id="rId15"/>
    <p:sldId id="274" r:id="rId16"/>
    <p:sldId id="283" r:id="rId17"/>
    <p:sldId id="278" r:id="rId18"/>
    <p:sldId id="275" r:id="rId19"/>
    <p:sldId id="273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006699"/>
    <a:srgbClr val="FFFF00"/>
    <a:srgbClr val="CC3300"/>
    <a:srgbClr val="6666FF"/>
    <a:srgbClr val="66CC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49" autoAdjust="0"/>
    <p:restoredTop sz="94660"/>
  </p:normalViewPr>
  <p:slideViewPr>
    <p:cSldViewPr>
      <p:cViewPr varScale="1">
        <p:scale>
          <a:sx n="69" d="100"/>
          <a:sy n="69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5C27-4B97-4F54-BAF4-A360CCA5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7FEF-DF8A-4C92-92DD-62384459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071C-99EA-421D-ACD2-38CEBE40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1D03-132C-4813-8EF3-602BD26B3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6E56-AE00-4669-AAFD-FD2D0950A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DD67-9CFE-4D7B-9B52-E44EBDA32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6234-84E0-47F9-8F87-B00B3AB58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F7E1-ADC1-4DFE-934A-4C6BD89CD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64269-D41F-4DC7-AFCB-4BF2398B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47AD-BEEE-4A5D-A28A-CC9C64A8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47DC-8931-4E3F-BC48-668A2ECAA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1049-12EA-4F5B-823F-B416BA4CD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7691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7CD288-3E0C-4875-8A1A-AB36884C0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7691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928670"/>
            <a:ext cx="9001156" cy="1470025"/>
          </a:xfrm>
        </p:spPr>
        <p:txBody>
          <a:bodyPr/>
          <a:lstStyle/>
          <a:p>
            <a:pPr eaLnBrk="1" hangingPunct="1"/>
            <a:r>
              <a:rPr lang="hr-HR" sz="6600" dirty="0" smtClean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</a:rPr>
              <a:t>BITKA ZA VUKOVAR</a:t>
            </a:r>
          </a:p>
        </p:txBody>
      </p:sp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071942"/>
            <a:ext cx="8229600" cy="2286016"/>
          </a:xfrm>
        </p:spPr>
        <p:txBody>
          <a:bodyPr/>
          <a:lstStyle/>
          <a:p>
            <a:pPr algn="just"/>
            <a:r>
              <a:rPr lang="hr-HR" sz="2000" smtClean="0"/>
              <a:t>O</a:t>
            </a:r>
            <a:r>
              <a:rPr lang="vi-VN" sz="2000" smtClean="0"/>
              <a:t>psada Vukovara se pojačava nakon okupacije strateško važnog položaja </a:t>
            </a:r>
            <a:r>
              <a:rPr lang="hr-HR" sz="2000" smtClean="0"/>
              <a:t> </a:t>
            </a:r>
            <a:r>
              <a:rPr lang="vi-VN" sz="2000" smtClean="0"/>
              <a:t>Marinci 1. listopada</a:t>
            </a:r>
            <a:r>
              <a:rPr lang="hr-HR" sz="2000" smtClean="0"/>
              <a:t> 1991</a:t>
            </a:r>
            <a:r>
              <a:rPr lang="vi-VN" sz="2000" smtClean="0"/>
              <a:t>. Srpska vojska je neuspješno pokušala prodrijeti u</a:t>
            </a:r>
            <a:r>
              <a:rPr lang="hr-HR" sz="2000" smtClean="0"/>
              <a:t> </a:t>
            </a:r>
            <a:r>
              <a:rPr lang="vi-VN" sz="2000" smtClean="0"/>
              <a:t> skroz</a:t>
            </a:r>
            <a:r>
              <a:rPr lang="hr-HR" sz="2000" smtClean="0"/>
              <a:t> </a:t>
            </a:r>
            <a:r>
              <a:rPr lang="vi-VN" sz="2000" smtClean="0"/>
              <a:t> porušeni grad. </a:t>
            </a:r>
            <a:endParaRPr lang="hr-HR" sz="2000" smtClean="0"/>
          </a:p>
          <a:p>
            <a:pPr algn="just"/>
            <a:r>
              <a:rPr lang="vi-VN" sz="2000" smtClean="0"/>
              <a:t>Kada je Hrvatska vojska sredinom listopada započela praviti prolaz do Vukovara, promatrači Europske Unije izdaju ultimatum traže</a:t>
            </a:r>
            <a:r>
              <a:rPr lang="hr-HR" sz="2000" smtClean="0"/>
              <a:t>ć</a:t>
            </a:r>
            <a:r>
              <a:rPr lang="vi-VN" sz="2000" smtClean="0"/>
              <a:t>i da se akcija odmah zaustavi. </a:t>
            </a:r>
            <a:endParaRPr lang="hr-HR" sz="2000" smtClean="0"/>
          </a:p>
        </p:txBody>
      </p:sp>
      <p:pic>
        <p:nvPicPr>
          <p:cNvPr id="6" name="Picture 5" descr="250px-Serb_T-55_Battle_of_the_Barra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350408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itka_za_vukovar_domovinski_rat_u_hrvatskoj_tromjesecna_opsada_grada_razaranje_brojna_ubojstva_i_progon_stanovnistva_news_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80" y="1071546"/>
            <a:ext cx="372389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643074"/>
          </a:xfrm>
        </p:spPr>
        <p:txBody>
          <a:bodyPr/>
          <a:lstStyle/>
          <a:p>
            <a:r>
              <a:rPr lang="hr-HR" sz="3200" smtClean="0"/>
              <a:t/>
            </a:r>
            <a:br>
              <a:rPr lang="hr-HR" sz="3200" smtClean="0"/>
            </a:br>
            <a:r>
              <a:rPr lang="hr-HR" sz="3200" smtClean="0"/>
              <a:t>U bitci 16.listopada u Borovu Naselju poginuo je </a:t>
            </a:r>
            <a:r>
              <a:rPr lang="hr-HR" sz="3200" b="1" smtClean="0"/>
              <a:t>BLAGO ZADRO</a:t>
            </a:r>
            <a:r>
              <a:rPr lang="hr-HR" sz="3200" smtClean="0"/>
              <a:t> jedan od ključnih ljudi u obrani  Vukovara.</a:t>
            </a:r>
            <a:r>
              <a:rPr lang="en-US" sz="3200" smtClean="0"/>
              <a:t/>
            </a:r>
            <a:br>
              <a:rPr lang="en-US" sz="3200" smtClean="0"/>
            </a:br>
            <a:endParaRPr lang="hr-HR" sz="3200"/>
          </a:p>
        </p:txBody>
      </p:sp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winter-fog_trees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68346"/>
          </a:xfrm>
          <a:noFill/>
        </p:spPr>
        <p:txBody>
          <a:bodyPr/>
          <a:lstStyle/>
          <a:p>
            <a:pPr>
              <a:tabLst>
                <a:tab pos="1076325" algn="l"/>
              </a:tabLst>
            </a:pPr>
            <a:r>
              <a:rPr lang="hr-HR" b="1" smtClean="0">
                <a:solidFill>
                  <a:schemeClr val="tx1"/>
                </a:solidFill>
              </a:rPr>
              <a:t>Konačni pad Vukovara</a:t>
            </a:r>
            <a:endParaRPr lang="hr-HR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86322"/>
            <a:ext cx="8858280" cy="1785950"/>
          </a:xfrm>
        </p:spPr>
        <p:txBody>
          <a:bodyPr/>
          <a:lstStyle/>
          <a:p>
            <a:pPr algn="just" eaLnBrk="1" hangingPunct="1"/>
            <a:r>
              <a:rPr lang="hr-HR" sz="1800" dirty="0" smtClean="0"/>
              <a:t>Početkom studenog srpske snage krenule su u žestok napad na </a:t>
            </a:r>
            <a:r>
              <a:rPr lang="hr-HR" sz="1800" dirty="0" err="1" smtClean="0"/>
              <a:t>Lužac</a:t>
            </a:r>
            <a:r>
              <a:rPr lang="hr-HR" sz="1800" dirty="0" smtClean="0"/>
              <a:t>, strateški važan dio grada.</a:t>
            </a:r>
          </a:p>
          <a:p>
            <a:pPr algn="just"/>
            <a:r>
              <a:rPr lang="vi-VN" sz="1800" dirty="0" smtClean="0"/>
              <a:t>Ubrzo </a:t>
            </a:r>
            <a:r>
              <a:rPr lang="vi-VN" sz="1800" dirty="0" smtClean="0"/>
              <a:t>nakon toga, 11. studenog, pali su Bogdanovci koji su bili jedino mjesto uz Vukovar koji su uspjeli donekle odbiti agresora.</a:t>
            </a:r>
          </a:p>
          <a:p>
            <a:pPr eaLnBrk="1" hangingPunct="1"/>
            <a:endParaRPr lang="en-US" sz="2000" b="1" dirty="0" smtClean="0"/>
          </a:p>
        </p:txBody>
      </p:sp>
      <p:pic>
        <p:nvPicPr>
          <p:cNvPr id="4" name="Picture 3" descr="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928670"/>
            <a:ext cx="6614992" cy="3545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357694"/>
            <a:ext cx="8572560" cy="2357454"/>
          </a:xfrm>
        </p:spPr>
        <p:txBody>
          <a:bodyPr/>
          <a:lstStyle/>
          <a:p>
            <a:pPr algn="just" eaLnBrk="1" hangingPunct="1"/>
            <a:r>
              <a:rPr lang="hr-HR" sz="1800" dirty="0" smtClean="0"/>
              <a:t>U zadnjim danima bitke, obrana grada je slomljena na dva mjesta: jedna linija od </a:t>
            </a:r>
            <a:r>
              <a:rPr lang="hr-HR" sz="1800" dirty="0" err="1" smtClean="0"/>
              <a:t>Lušca</a:t>
            </a:r>
            <a:r>
              <a:rPr lang="hr-HR" sz="1800" dirty="0" smtClean="0"/>
              <a:t> </a:t>
            </a:r>
            <a:r>
              <a:rPr lang="hr-HR" sz="1800" dirty="0" smtClean="0"/>
              <a:t>do Dunava i druga na Vuci u centru grada. Branitelji više nemaju protutenkovskog oružja, pa su se </a:t>
            </a:r>
            <a:r>
              <a:rPr lang="hr-HR" sz="1800" dirty="0" err="1" smtClean="0"/>
              <a:t>podjelili</a:t>
            </a:r>
            <a:r>
              <a:rPr lang="hr-HR" sz="1800" dirty="0" smtClean="0"/>
              <a:t> u manje grupe i probili se na zapad. </a:t>
            </a:r>
          </a:p>
          <a:p>
            <a:pPr algn="just" eaLnBrk="1" hangingPunct="1"/>
            <a:r>
              <a:rPr lang="hr-HR" sz="1800" dirty="0" smtClean="0"/>
              <a:t>Jedna grupa branitelja na Mitnici i Borovu Naselju je potpuno okružena agresorom i bez municije. Uhićeni su s ostalim civilima 18. studenog 1991.g. na dan koji je označen kao dan okupacije  Vukovara. </a:t>
            </a:r>
          </a:p>
          <a:p>
            <a:pPr algn="just" eaLnBrk="1" hangingPunct="1"/>
            <a:r>
              <a:rPr lang="hr-HR" sz="1800" dirty="0" smtClean="0"/>
              <a:t>Pad </a:t>
            </a:r>
            <a:r>
              <a:rPr lang="hr-HR" sz="1800" dirty="0" err="1" smtClean="0"/>
              <a:t>Lušca</a:t>
            </a:r>
            <a:r>
              <a:rPr lang="hr-HR" sz="1800" dirty="0" smtClean="0"/>
              <a:t> označio je kraj vukovarske obrane.</a:t>
            </a:r>
          </a:p>
          <a:p>
            <a:pPr eaLnBrk="1" hangingPunct="1"/>
            <a:endParaRPr lang="en-US" sz="2000" b="1" dirty="0" smtClean="0"/>
          </a:p>
        </p:txBody>
      </p:sp>
      <p:pic>
        <p:nvPicPr>
          <p:cNvPr id="4" name="Picture 3" descr="vukovar%20rat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00042"/>
            <a:ext cx="6143668" cy="329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Vukovar-Ovcara-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300808" cy="45148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5572140"/>
            <a:ext cx="8001056" cy="571504"/>
          </a:xfrm>
        </p:spPr>
        <p:txBody>
          <a:bodyPr/>
          <a:lstStyle/>
          <a:p>
            <a:pPr eaLnBrk="1" hangingPunct="1"/>
            <a:r>
              <a:rPr lang="hr-HR" sz="2000" b="1" smtClean="0"/>
              <a:t>18. studenog 1991.g. srpske snage su okupirale Vukovar.</a:t>
            </a:r>
          </a:p>
        </p:txBody>
      </p:sp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winter-fog_trees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 b="1" smtClean="0"/>
              <a:t>Posljedice bitke</a:t>
            </a:r>
            <a:endParaRPr lang="hr-H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500570"/>
            <a:ext cx="8229600" cy="2071702"/>
          </a:xfrm>
        </p:spPr>
        <p:txBody>
          <a:bodyPr/>
          <a:lstStyle/>
          <a:p>
            <a:pPr algn="just"/>
            <a:r>
              <a:rPr lang="hr-HR" sz="2000" dirty="0" smtClean="0"/>
              <a:t>Iako je pad Vukovara bio velik i simbolički gubitak za Hrvatsku, </a:t>
            </a:r>
            <a:r>
              <a:rPr lang="hr-HR" sz="2000" smtClean="0"/>
              <a:t>također je to bila i pobjeda </a:t>
            </a:r>
            <a:r>
              <a:rPr lang="hr-HR" sz="2000" dirty="0" smtClean="0"/>
              <a:t>koja je </a:t>
            </a:r>
            <a:r>
              <a:rPr lang="hr-HR" sz="2000" smtClean="0"/>
              <a:t>koštala JNA i </a:t>
            </a:r>
            <a:r>
              <a:rPr lang="hr-HR" sz="2000" dirty="0" smtClean="0"/>
              <a:t>pomogla da Hrvatska dobije međunarodnu podršku u borbi za neovisnost. </a:t>
            </a:r>
          </a:p>
          <a:p>
            <a:pPr algn="just"/>
            <a:r>
              <a:rPr lang="hr-HR" sz="2000" dirty="0" smtClean="0"/>
              <a:t>Tromjesečna opsada je vezala uz grad neke od najboljih jedinica koje je JNA imala, uključujući i 2 tenkovske i 6 mehaniziranih brigada</a:t>
            </a:r>
            <a:r>
              <a:rPr lang="hr-HR" sz="2000" smtClean="0"/>
              <a:t>, što </a:t>
            </a:r>
            <a:r>
              <a:rPr lang="hr-HR" sz="2000" dirty="0" smtClean="0"/>
              <a:t>je smanjilo pritisak s ostalih bojišta u Hrvatskoj</a:t>
            </a:r>
            <a:r>
              <a:rPr lang="hr-HR" sz="2000" smtClean="0"/>
              <a:t>. </a:t>
            </a:r>
            <a:endParaRPr lang="hr-HR" sz="2000" dirty="0" smtClean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71612"/>
            <a:ext cx="3786214" cy="260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Vukovar-1991-560x4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785926"/>
            <a:ext cx="2779523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572008"/>
            <a:ext cx="8229600" cy="1428760"/>
          </a:xfrm>
        </p:spPr>
        <p:txBody>
          <a:bodyPr/>
          <a:lstStyle/>
          <a:p>
            <a:pPr algn="just"/>
            <a:r>
              <a:rPr lang="hr-HR" sz="2000" smtClean="0"/>
              <a:t>To je omogućilo Hrvatskoj </a:t>
            </a:r>
            <a:r>
              <a:rPr lang="hr-HR" sz="2000" dirty="0" smtClean="0"/>
              <a:t>da završi mobilizaciju započetu u listopadu</a:t>
            </a:r>
            <a:r>
              <a:rPr lang="hr-HR" sz="2000" smtClean="0"/>
              <a:t>. Kao </a:t>
            </a:r>
            <a:r>
              <a:rPr lang="hr-HR" sz="2000" dirty="0" smtClean="0"/>
              <a:t>rezultat, kad je bitka za Vukovar počela,  Hrvatska  vojska je imala manje od 20 brigada, što je skočilo na 60 kada je bitka završila.</a:t>
            </a:r>
            <a:endParaRPr lang="hr-HR" sz="2000" dirty="0"/>
          </a:p>
        </p:txBody>
      </p:sp>
      <p:pic>
        <p:nvPicPr>
          <p:cNvPr id="5" name="Picture 4" descr="2wevw1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5000660" cy="2500330"/>
          </a:xfrm>
          <a:prstGeom prst="rect">
            <a:avLst/>
          </a:prstGeom>
        </p:spPr>
      </p:pic>
      <p:pic>
        <p:nvPicPr>
          <p:cNvPr id="6" name="Picture 5" descr="250px-Destruction_of_a_ta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214554"/>
            <a:ext cx="2606522" cy="19288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winter-fog_trees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39784"/>
          </a:xfrm>
          <a:noFill/>
        </p:spPr>
        <p:txBody>
          <a:bodyPr/>
          <a:lstStyle/>
          <a:p>
            <a:r>
              <a:rPr lang="hr-HR" b="1" smtClean="0"/>
              <a:t>Žrtve</a:t>
            </a:r>
            <a:endParaRPr lang="hr-H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43266"/>
            <a:ext cx="9144000" cy="3214734"/>
          </a:xfrm>
        </p:spPr>
        <p:txBody>
          <a:bodyPr/>
          <a:lstStyle/>
          <a:p>
            <a:r>
              <a:rPr lang="hr-HR" sz="2000" b="1" smtClean="0"/>
              <a:t>Zarobljenici i ratni zločini</a:t>
            </a:r>
            <a:endParaRPr lang="hr-HR" sz="2000" smtClean="0"/>
          </a:p>
          <a:p>
            <a:pPr algn="just"/>
            <a:r>
              <a:rPr lang="hr-HR" sz="2000" smtClean="0"/>
              <a:t>Sudbina zarobljenih u Vukovaru, i civila i vojnika, bila je strašna. Mnoge su masakrirali srpski četnici i paravojska. </a:t>
            </a:r>
          </a:p>
          <a:p>
            <a:pPr algn="just"/>
            <a:r>
              <a:rPr lang="hr-HR" sz="2000" smtClean="0"/>
              <a:t>Branitelji koji se nisu mogli probiti iz obruča i izvući iz grada pobijeni su. Hrvate iz Vukovarske bolnice (oko 260 ljudi i medicinsko osoblje) je odvela JNA i srpska paravojska na obližnje polje u Ovčari i tamo ih pogubila. </a:t>
            </a:r>
          </a:p>
          <a:p>
            <a:r>
              <a:rPr lang="hr-HR" sz="2000" smtClean="0"/>
              <a:t>Obzirom kako s područja istočne Slavonije, uglavnom iz Vukovara do danas još nije nađeno oko 500 osoba, vrlo je vjerojatno kako u okolici postoji još  neotkrivenih grobnica.</a:t>
            </a:r>
            <a:endParaRPr lang="hr-HR" sz="2000"/>
          </a:p>
        </p:txBody>
      </p:sp>
      <p:pic>
        <p:nvPicPr>
          <p:cNvPr id="4" name="Picture 3" descr="250px-Memorijalno_groblje_Vukov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3101350" cy="2071702"/>
          </a:xfrm>
          <a:prstGeom prst="rect">
            <a:avLst/>
          </a:prstGeom>
        </p:spPr>
      </p:pic>
      <p:pic>
        <p:nvPicPr>
          <p:cNvPr id="5" name="Picture 4" descr="vesna_ovcara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142984"/>
            <a:ext cx="3429024" cy="25717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winter-fog_tree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43296" cy="654032"/>
          </a:xfrm>
          <a:noFill/>
        </p:spPr>
        <p:txBody>
          <a:bodyPr/>
          <a:lstStyle/>
          <a:p>
            <a:pPr algn="l"/>
            <a:r>
              <a:rPr lang="hr-HR" b="1" smtClean="0"/>
              <a:t>   </a:t>
            </a:r>
            <a:endParaRPr lang="hr-H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29132"/>
            <a:ext cx="8929718" cy="2000264"/>
          </a:xfrm>
        </p:spPr>
        <p:txBody>
          <a:bodyPr/>
          <a:lstStyle/>
          <a:p>
            <a:pPr algn="just"/>
            <a:r>
              <a:rPr lang="hr-HR" sz="2000" smtClean="0"/>
              <a:t>Od preživjelih nesrba većina ih je protjerana na slobodan teritorij, ali je oko 800 ljudi sposobnih za borbu (civili i zarobljeni vojnici) zatvoreno u srpskim zatvorima. Većina iz Vukovara je završila u zatvoru u Srijemskoj Mitrovici. Iako su postupno gotovo svi zamjenjeni u razmjenama zarobljenika, neki su ubijeni tijekom mučenja po zatvorima.</a:t>
            </a:r>
          </a:p>
          <a:p>
            <a:endParaRPr lang="hr-HR" sz="2000" smtClean="0"/>
          </a:p>
        </p:txBody>
      </p:sp>
      <p:pic>
        <p:nvPicPr>
          <p:cNvPr id="4" name="Picture 3" descr="herceg_bosna2010111810274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42984"/>
            <a:ext cx="4643470" cy="3001840"/>
          </a:xfrm>
          <a:prstGeom prst="rect">
            <a:avLst/>
          </a:prstGeom>
        </p:spPr>
      </p:pic>
      <p:pic>
        <p:nvPicPr>
          <p:cNvPr id="5" name="Picture 4" descr="imagesCAC0H2U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500174"/>
            <a:ext cx="3000396" cy="2357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winter-fog_trees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hr-HR" smtClean="0"/>
              <a:t>ZAKLJUČAK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r-HR" sz="2400" dirty="0" smtClean="0"/>
              <a:t>Bitka za Vukovar je najveća i najkrvavija bitka </a:t>
            </a:r>
            <a:r>
              <a:rPr lang="hr-HR" sz="2400" smtClean="0"/>
              <a:t>u Domovinskom </a:t>
            </a:r>
            <a:r>
              <a:rPr lang="hr-HR" sz="2400" dirty="0" smtClean="0"/>
              <a:t>ratu</a:t>
            </a:r>
            <a:r>
              <a:rPr lang="hr-HR" sz="2400" smtClean="0"/>
              <a:t>. </a:t>
            </a:r>
          </a:p>
          <a:p>
            <a:pPr algn="just"/>
            <a:r>
              <a:rPr lang="hr-HR" sz="2400" smtClean="0"/>
              <a:t>To </a:t>
            </a:r>
            <a:r>
              <a:rPr lang="hr-HR" sz="2400" dirty="0" smtClean="0"/>
              <a:t>je bila 87-dnevna opsada hrvatskog grada od strane Jugoslavenske </a:t>
            </a:r>
            <a:r>
              <a:rPr lang="hr-HR" sz="2400" smtClean="0"/>
              <a:t>narodne armije i srpskih </a:t>
            </a:r>
            <a:r>
              <a:rPr lang="hr-HR" sz="2400" dirty="0" smtClean="0"/>
              <a:t>paravojnih </a:t>
            </a:r>
            <a:r>
              <a:rPr lang="hr-HR" sz="2400" smtClean="0"/>
              <a:t>snaga koja je trajala od </a:t>
            </a:r>
            <a:r>
              <a:rPr lang="hr-HR" sz="2400" dirty="0" smtClean="0"/>
              <a:t>kolovoza do studenog 1991. godine tijekom Domovinskog rata</a:t>
            </a:r>
            <a:r>
              <a:rPr lang="hr-HR" sz="2400" smtClean="0"/>
              <a:t>. </a:t>
            </a:r>
          </a:p>
          <a:p>
            <a:pPr algn="just"/>
            <a:r>
              <a:rPr lang="hr-HR" sz="2400" smtClean="0"/>
              <a:t>Branitelji  Vukovara  nisu bili nadljudi kakve gledamo u ratnim filmovima nego obični ljudi koji su odlučno i hrabro branili svoju domovinu i svoju slobodu.</a:t>
            </a:r>
            <a:endParaRPr lang="hr-HR" sz="2400" dirty="0" smtClean="0"/>
          </a:p>
        </p:txBody>
      </p:sp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36017" cy="1000108"/>
          </a:xfrm>
          <a:noFill/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chemeClr val="tx1"/>
                </a:solidFill>
              </a:rPr>
              <a:t>POČETAK AGRESIJE</a:t>
            </a:r>
            <a:endParaRPr lang="en-US" sz="3600" b="1" smtClean="0">
              <a:solidFill>
                <a:schemeClr val="tx1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2928926" cy="5857892"/>
          </a:xfrm>
        </p:spPr>
        <p:txBody>
          <a:bodyPr/>
          <a:lstStyle/>
          <a:p>
            <a:r>
              <a:rPr lang="hr-HR" sz="1600" smtClean="0">
                <a:latin typeface="Arial" pitchFamily="34" charset="0"/>
                <a:cs typeface="Arial" pitchFamily="34" charset="0"/>
              </a:rPr>
              <a:t>U noći sa 1. na 2 svibnja 1991.  godine, na dvije policijske ophodnje otvorena je vatra iz kuća u Borovom Selu. Dvojica lakše ranjenih policajaca su pobjegli, a dvojica su zarobljena. </a:t>
            </a:r>
          </a:p>
          <a:p>
            <a:r>
              <a:rPr lang="hr-HR" sz="1600" smtClean="0">
                <a:latin typeface="Arial" pitchFamily="34" charset="0"/>
                <a:cs typeface="Arial" pitchFamily="34" charset="0"/>
              </a:rPr>
              <a:t>Po dogovoru  policajci iz Vinkovaca krenuli su po zarobljene kolege. Kad su ušli u selo na njih je otvorena vatra. Imali su nekoliko mrtvih i ranjenih i pozvali su u pomoć. </a:t>
            </a:r>
          </a:p>
          <a:p>
            <a:pPr eaLnBrk="1" hangingPunct="1"/>
            <a:r>
              <a:rPr lang="hr-HR" sz="1600" smtClean="0"/>
              <a:t>Tada nastupa JNA iz Dalja te 7 oklopnjaka 12. proleterske mehanizirane brigade razdvaja "sukobljene strane". Poginulo je 12 policajaca, a tijela nekih od njih bila su masakrirana.</a:t>
            </a:r>
          </a:p>
          <a:p>
            <a:pPr eaLnBrk="1" hangingPunct="1"/>
            <a:endParaRPr lang="en-US" sz="2800" smtClean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4786322"/>
            <a:ext cx="5643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1600" smtClean="0"/>
              <a:t>Nakon sukoba u Borovom Selu snage JNA su konačno razmještene za rat.</a:t>
            </a:r>
          </a:p>
          <a:p>
            <a:pPr>
              <a:buFont typeface="Arial" pitchFamily="34" charset="0"/>
              <a:buChar char="•"/>
            </a:pPr>
            <a:r>
              <a:rPr lang="hr-HR" sz="1600" smtClean="0"/>
              <a:t>JNA je zauzela pozicije na drugoj strani Dunava, a bojni brodovi su patrolirali rijekom.  Mjestimični minobacački napadi na Vukovarsu počeli u lipnju, a dalekometna artiljerija je počela gađati grad početkom kolovoza te ubrzo počinje redovno granatiranje i zračni napadi na grad.</a:t>
            </a: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000108"/>
            <a:ext cx="544158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/>
            </a:r>
            <a:br>
              <a:rPr lang="hr-HR" dirty="0" smtClean="0">
                <a:latin typeface="Arial Black" pitchFamily="34" charset="0"/>
              </a:rPr>
            </a:br>
            <a:r>
              <a:rPr lang="hr-HR" dirty="0" smtClean="0">
                <a:latin typeface="Arial Black" pitchFamily="34" charset="0"/>
              </a:rPr>
              <a:t/>
            </a:r>
            <a:br>
              <a:rPr lang="hr-HR" dirty="0" smtClean="0">
                <a:latin typeface="Arial Black" pitchFamily="34" charset="0"/>
              </a:rPr>
            </a:br>
            <a:r>
              <a:rPr lang="hr-HR" dirty="0" smtClean="0">
                <a:latin typeface="Arial Black" pitchFamily="34" charset="0"/>
              </a:rPr>
              <a:t/>
            </a:r>
            <a:br>
              <a:rPr lang="hr-HR" dirty="0" smtClean="0">
                <a:latin typeface="Arial Black" pitchFamily="34" charset="0"/>
              </a:rPr>
            </a:br>
            <a:r>
              <a:rPr lang="hr-HR" dirty="0" smtClean="0">
                <a:latin typeface="Arial Black" pitchFamily="34" charset="0"/>
              </a:rPr>
              <a:t/>
            </a:r>
            <a:br>
              <a:rPr lang="hr-HR" dirty="0" smtClean="0">
                <a:latin typeface="Arial Black" pitchFamily="34" charset="0"/>
              </a:rPr>
            </a:br>
            <a:r>
              <a:rPr lang="hr-HR" sz="6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Zapamtite Vukovar!</a:t>
            </a:r>
            <a:br>
              <a:rPr lang="hr-HR" sz="6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endParaRPr lang="hr-H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3643314"/>
            <a:ext cx="8229600" cy="2543180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latin typeface="Arial Black" pitchFamily="34" charset="0"/>
              </a:rPr>
              <a:t>By: </a:t>
            </a:r>
            <a:r>
              <a:rPr lang="hr-HR" u="sng" dirty="0" smtClean="0">
                <a:latin typeface="Arial Black" pitchFamily="34" charset="0"/>
              </a:rPr>
              <a:t>Marin B.M.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  <a:t>	    </a:t>
            </a:r>
            <a:r>
              <a:rPr lang="hr-HR" u="sng" dirty="0" smtClean="0">
                <a:latin typeface="Arial Black" pitchFamily="34" charset="0"/>
              </a:rPr>
              <a:t>Marin M.</a:t>
            </a:r>
          </a:p>
          <a:p>
            <a:pPr>
              <a:buNone/>
            </a:pPr>
            <a:r>
              <a:rPr lang="hr-HR" dirty="0" smtClean="0">
                <a:latin typeface="Arial Black" pitchFamily="34" charset="0"/>
              </a:rPr>
              <a:t>	    </a:t>
            </a:r>
            <a:r>
              <a:rPr lang="hr-HR" u="sng" dirty="0" smtClean="0">
                <a:latin typeface="Arial Black" pitchFamily="34" charset="0"/>
              </a:rPr>
              <a:t>Kristijan M.</a:t>
            </a:r>
          </a:p>
          <a:p>
            <a:pPr>
              <a:buNone/>
            </a:pPr>
            <a:r>
              <a:rPr lang="hr-HR" dirty="0" smtClean="0">
                <a:latin typeface="Arial Black" pitchFamily="34" charset="0"/>
              </a:rPr>
              <a:t>	    </a:t>
            </a:r>
            <a:r>
              <a:rPr lang="hr-HR" u="sng" dirty="0" smtClean="0">
                <a:latin typeface="Arial Black" pitchFamily="34" charset="0"/>
              </a:rPr>
              <a:t>Mario P.I.</a:t>
            </a:r>
          </a:p>
          <a:p>
            <a:pPr>
              <a:buNone/>
            </a:pPr>
            <a:endParaRPr lang="hr-HR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endParaRPr lang="hr-HR" u="sng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ka4_351989S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70" y="0"/>
            <a:ext cx="6540840" cy="6743134"/>
          </a:xfrm>
          <a:prstGeom prst="rect">
            <a:avLst/>
          </a:prstGeom>
        </p:spPr>
      </p:pic>
    </p:spTree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seagull-2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1143000"/>
          </a:xfrm>
          <a:noFill/>
        </p:spPr>
        <p:txBody>
          <a:bodyPr/>
          <a:lstStyle/>
          <a:p>
            <a:pPr eaLnBrk="1" hangingPunct="1"/>
            <a:r>
              <a:rPr lang="hr-HR" sz="4000" smtClean="0">
                <a:solidFill>
                  <a:schemeClr val="tx1"/>
                </a:solidFill>
              </a:rPr>
              <a:t>ZAPOVJEDNICI OBRANE GRADA</a:t>
            </a:r>
            <a:endParaRPr lang="en-US" sz="4000" smtClean="0">
              <a:solidFill>
                <a:schemeClr val="tx1"/>
              </a:solidFill>
            </a:endParaRP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714884"/>
            <a:ext cx="2182105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s_0011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928802"/>
            <a:ext cx="2928958" cy="2288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2844" y="2500306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smtClean="0"/>
              <a:t>Dana 1. rujna na mjesto zapovjednika obrane Vukovara postavljen je potpukovnik </a:t>
            </a:r>
            <a:r>
              <a:rPr lang="hr-HR" sz="2000" b="1" smtClean="0"/>
              <a:t>Mile Dedaković </a:t>
            </a:r>
            <a:r>
              <a:rPr lang="hr-HR" sz="2000" smtClean="0"/>
              <a:t>( </a:t>
            </a:r>
            <a:r>
              <a:rPr lang="hr-HR" sz="2000" b="1" smtClean="0"/>
              <a:t>Jastreb </a:t>
            </a:r>
            <a:r>
              <a:rPr lang="hr-HR" sz="2000" smtClean="0"/>
              <a:t>) koji se sredinom listopada premješta u Vinkovce, a obranom grada zapovijeda njegov zamjenik kapetan </a:t>
            </a:r>
            <a:r>
              <a:rPr lang="hr-HR" sz="2000" b="1" smtClean="0"/>
              <a:t>Branko Borković </a:t>
            </a:r>
          </a:p>
          <a:p>
            <a:r>
              <a:rPr lang="hr-HR" sz="2000" smtClean="0"/>
              <a:t>( </a:t>
            </a:r>
            <a:r>
              <a:rPr lang="hr-HR" sz="2000" b="1" smtClean="0"/>
              <a:t>Mladi Jastreb) .</a:t>
            </a:r>
            <a:r>
              <a:rPr lang="hr-HR" sz="2000" smtClean="0"/>
              <a:t> </a:t>
            </a:r>
            <a:endParaRPr lang="hr-HR" sz="2000"/>
          </a:p>
        </p:txBody>
      </p:sp>
      <p:sp>
        <p:nvSpPr>
          <p:cNvPr id="7" name="Rectangle 6"/>
          <p:cNvSpPr/>
          <p:nvPr/>
        </p:nvSpPr>
        <p:spPr>
          <a:xfrm>
            <a:off x="285720" y="1357298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hr-HR" sz="2000" smtClean="0"/>
              <a:t>Organizaciju obrane Vukovara vodili su: </a:t>
            </a:r>
            <a:r>
              <a:rPr lang="hr-HR" sz="2000" b="1" smtClean="0"/>
              <a:t>Tomislav Merčep i Blago Zadro</a:t>
            </a:r>
          </a:p>
        </p:txBody>
      </p:sp>
      <p:pic>
        <p:nvPicPr>
          <p:cNvPr id="8" name="Content Placeholder 7" descr="bla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286512" y="3071810"/>
            <a:ext cx="2480686" cy="2386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4786346" cy="5357850"/>
          </a:xfrm>
        </p:spPr>
        <p:txBody>
          <a:bodyPr/>
          <a:lstStyle/>
          <a:p>
            <a:r>
              <a:rPr lang="hr-HR" sz="1800" smtClean="0"/>
              <a:t>Siniša Glavašević, novinar i pisac, rođen je u Vukovaru 4. studenog 1960. </a:t>
            </a:r>
          </a:p>
          <a:p>
            <a:r>
              <a:rPr lang="hr-HR" sz="1800" smtClean="0"/>
              <a:t>Bio je urednik Hrvatskoga radija Vukovar i ratni izvjestitelj koji je uporno do posljednjeg dana slao izvješća iz opkoljenog grada.</a:t>
            </a:r>
          </a:p>
          <a:p>
            <a:r>
              <a:rPr lang="hr-HR" sz="1800" smtClean="0"/>
              <a:t>Nikada do tada ratni izvjestitelji nisu bili u središtu zbivanja kao što su to bili novinari Hrvatskog radija Vukovar, a vrijednost istine, koju su iznosili u svijet, bila je neprocjenjiva.</a:t>
            </a:r>
          </a:p>
          <a:p>
            <a:r>
              <a:rPr lang="hr-HR" sz="1800" smtClean="0"/>
              <a:t>Nakon pada Vukovara 19. studenog 1991.  Siniša Glavašević odveden je iz vukovarske bolnice i od tada mu gubi trag. Nekoliko godina potom ekshumiran je iz masovne grobnice Ovčara  tako da se pretpostavlja da je ubijen istoga dana kada je odveden. </a:t>
            </a:r>
            <a:br>
              <a:rPr lang="hr-HR" sz="1800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endParaRPr lang="hr-HR"/>
          </a:p>
        </p:txBody>
      </p:sp>
      <p:pic>
        <p:nvPicPr>
          <p:cNvPr id="4" name="Picture 3" descr="486PX-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286124"/>
            <a:ext cx="2724185" cy="3357586"/>
          </a:xfrm>
          <a:prstGeom prst="rect">
            <a:avLst/>
          </a:prstGeom>
        </p:spPr>
      </p:pic>
      <p:pic>
        <p:nvPicPr>
          <p:cNvPr id="6" name="Picture 5" descr="hrv%20ploca_295_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285860"/>
            <a:ext cx="2809875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/>
              <a:t>SINIŠA GLAVAŠEVIĆ  I   HRVATSKI RADIO VUKOVAR</a:t>
            </a:r>
            <a:endParaRPr lang="hr-HR" sz="2400"/>
          </a:p>
        </p:txBody>
      </p:sp>
    </p:spTree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/>
          <a:lstStyle/>
          <a:p>
            <a:r>
              <a:rPr lang="hr-HR" smtClean="0"/>
              <a:t>VUKOVARSKA BOLNICA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286208"/>
            <a:ext cx="8715436" cy="2571792"/>
          </a:xfrm>
        </p:spPr>
        <p:txBody>
          <a:bodyPr/>
          <a:lstStyle/>
          <a:p>
            <a:pPr algn="just"/>
            <a:r>
              <a:rPr lang="hr-HR" sz="1800" smtClean="0"/>
              <a:t>Kroz vukovarsku bolnicu u tijeku rata prošlo 3470 ranjenika od kojih su većina bili hrvatski branitelji.</a:t>
            </a:r>
          </a:p>
          <a:p>
            <a:pPr algn="just"/>
            <a:r>
              <a:rPr lang="pl-PL" sz="1800" smtClean="0"/>
              <a:t>Na bolnicu je padalo 500 do 700 projektila dnevno, a bilo je dana kad je u bolnicu dolazilo i do 90 teških ranjenika.</a:t>
            </a:r>
          </a:p>
          <a:p>
            <a:pPr algn="just"/>
            <a:r>
              <a:rPr lang="hr-HR" sz="1800" smtClean="0"/>
              <a:t>U</a:t>
            </a:r>
            <a:r>
              <a:rPr lang="vi-VN" sz="1800" smtClean="0"/>
              <a:t>natoč međunarodnom dogovoru o evakuaciji ranjenika iz bolnice i unatoč nazočnosti predstavnika Međunarodnoga Crvenog križa, bivša JNA i srpske paravojne postrojbe ignorirale su taj sporazum te je velik broj ranjenika, osoblja i civila koji su se sklonili u bolnicu nakon 18. studenoga odveden u nepoznato.</a:t>
            </a:r>
          </a:p>
        </p:txBody>
      </p:sp>
      <p:pic>
        <p:nvPicPr>
          <p:cNvPr id="4" name="Picture 3" descr="vukovarska_bol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3450432" cy="2300288"/>
          </a:xfrm>
          <a:prstGeom prst="rect">
            <a:avLst/>
          </a:prstGeom>
        </p:spPr>
      </p:pic>
      <p:pic>
        <p:nvPicPr>
          <p:cNvPr id="5" name="Picture 4" descr="vesnabosanac_nacional_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14422"/>
            <a:ext cx="2074864" cy="1926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124" y="321468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      Dr. Vesna Bosanac, ravnateljica Vukovarske bolnice u domovinskom ratu.</a:t>
            </a:r>
            <a:endParaRPr lang="hr-HR"/>
          </a:p>
        </p:txBody>
      </p:sp>
    </p:spTree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White marble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143000"/>
          </a:xfrm>
          <a:noFill/>
        </p:spPr>
        <p:txBody>
          <a:bodyPr/>
          <a:lstStyle/>
          <a:p>
            <a:pPr eaLnBrk="1" hangingPunct="1"/>
            <a:r>
              <a:rPr lang="hr-HR" sz="3600" b="1" dirty="0" smtClean="0">
                <a:solidFill>
                  <a:schemeClr val="tx1"/>
                </a:solidFill>
              </a:rPr>
              <a:t> SRPSKE SNAGE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winter-fog_tree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hr-HR" b="1" smtClean="0"/>
              <a:t>Prvi dio bitke</a:t>
            </a:r>
            <a:endParaRPr lang="hr-H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256"/>
            <a:ext cx="8229600" cy="2428892"/>
          </a:xfrm>
        </p:spPr>
        <p:txBody>
          <a:bodyPr/>
          <a:lstStyle/>
          <a:p>
            <a:pPr algn="just"/>
            <a:r>
              <a:rPr lang="hr-HR" sz="2000" smtClean="0"/>
              <a:t>Bitka za Vukovar počela je 25. kolovoza 1991. kad je Srpska vojska, nakon artiljerije i zračnih snaga, neuspješno upotrijebila gotovo svu snagu uključujući i pješadiju, koju su odbili branitelji nakon nekoliko dana. Sljedeći napad na grad traje od 14. do 20. rujna. U tih 7 dana branitelji Vukovara uspjeli su uništiti 130 srpskih tenkova i oklopnih vozila, te su Trpinjsku cestu, gdje su se napadi većinom i održavali, nazvali "Grobljem tenkova".</a:t>
            </a:r>
            <a:endParaRPr lang="hr-HR" sz="2000"/>
          </a:p>
        </p:txBody>
      </p:sp>
      <p:pic>
        <p:nvPicPr>
          <p:cNvPr id="6" name="Picture 5" descr="5554_tenk%20gori,VU_JPG-55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785926"/>
            <a:ext cx="3299012" cy="2195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Vukov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71612"/>
            <a:ext cx="368915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 descr="winter-fog_trees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68346"/>
          </a:xfrm>
          <a:noFill/>
        </p:spPr>
        <p:txBody>
          <a:bodyPr/>
          <a:lstStyle/>
          <a:p>
            <a:pPr eaLnBrk="1" hangingPunct="1"/>
            <a:r>
              <a:rPr lang="hr-HR" smtClean="0"/>
              <a:t>Drugi dio bitke</a:t>
            </a:r>
            <a:endParaRPr lang="en-US" smtClean="0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00034" y="3857628"/>
            <a:ext cx="7758138" cy="2857520"/>
          </a:xfrm>
        </p:spPr>
        <p:txBody>
          <a:bodyPr/>
          <a:lstStyle/>
          <a:p>
            <a:pPr algn="just"/>
            <a:r>
              <a:rPr lang="hr-HR" sz="1800" smtClean="0"/>
              <a:t>Nakon poraza, Srpska vojska mijenja strategiju. Počinju stalna artiljerijska razaranja i zračna bombardiranja s pokušajem da se uđe u grad. </a:t>
            </a:r>
          </a:p>
          <a:p>
            <a:pPr algn="just"/>
            <a:r>
              <a:rPr lang="hr-HR" sz="1800" smtClean="0"/>
              <a:t>Vukovar je postupno pretvoren u ruševine; život stanovnika i sve aktivnosti uništene bolnice nastavili su se održavati u podrumima. Otpor Vukovarskih branitelja i stanje grada sve više zauzimaju mjesta na naslovnicama novina po cijelom svjetu. </a:t>
            </a:r>
          </a:p>
          <a:p>
            <a:pPr algn="just"/>
            <a:r>
              <a:rPr lang="hr-HR" sz="1800" smtClean="0"/>
              <a:t>U listopadu, konvoji svjetskih humanitarnih i zdravstvenih organizacija nisu uspjeli isporučiti pakete potpore bolnici i stanovnicima. </a:t>
            </a:r>
            <a:endParaRPr lang="hr-HR" sz="1800"/>
          </a:p>
        </p:txBody>
      </p:sp>
      <p:pic>
        <p:nvPicPr>
          <p:cNvPr id="5" name="Picture 4" descr="3716_vukovar_heroes_Marko_Babic_Andrija_Mar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00108"/>
            <a:ext cx="3357587" cy="2549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5270_y2036282846753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071546"/>
            <a:ext cx="3309934" cy="2482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691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9|9|1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.3|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.3|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9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9|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9|9|1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1162</Words>
  <Application>Microsoft Office PowerPoint</Application>
  <PresentationFormat>Prikaz na zaslonu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Default Design</vt:lpstr>
      <vt:lpstr>BITKA ZA VUKOVAR</vt:lpstr>
      <vt:lpstr>POČETAK AGRESIJE</vt:lpstr>
      <vt:lpstr>Slajd 3</vt:lpstr>
      <vt:lpstr>ZAPOVJEDNICI OBRANE GRADA</vt:lpstr>
      <vt:lpstr>Slajd 5</vt:lpstr>
      <vt:lpstr>VUKOVARSKA BOLNICA</vt:lpstr>
      <vt:lpstr> SRPSKE SNAGE</vt:lpstr>
      <vt:lpstr>Prvi dio bitke</vt:lpstr>
      <vt:lpstr>Drugi dio bitke</vt:lpstr>
      <vt:lpstr>Slajd 10</vt:lpstr>
      <vt:lpstr> U bitci 16.listopada u Borovu Naselju poginuo je BLAGO ZADRO jedan od ključnih ljudi u obrani  Vukovara. </vt:lpstr>
      <vt:lpstr>Konačni pad Vukovara</vt:lpstr>
      <vt:lpstr>Slajd 13</vt:lpstr>
      <vt:lpstr>Slajd 14</vt:lpstr>
      <vt:lpstr>Posljedice bitke</vt:lpstr>
      <vt:lpstr>Slajd 16</vt:lpstr>
      <vt:lpstr>Žrtve</vt:lpstr>
      <vt:lpstr>   </vt:lpstr>
      <vt:lpstr>ZAKLJUČAK</vt:lpstr>
      <vt:lpstr>    Zapamtite Vukovar! </vt:lpstr>
    </vt:vector>
  </TitlesOfParts>
  <Company>BetasIRC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Bitka za Vukovar</dc:title>
  <dc:creator>Petar Tadić</dc:creator>
  <cp:lastModifiedBy>Pavla</cp:lastModifiedBy>
  <cp:revision>65</cp:revision>
  <dcterms:created xsi:type="dcterms:W3CDTF">2007-04-23T13:34:27Z</dcterms:created>
  <dcterms:modified xsi:type="dcterms:W3CDTF">2011-11-17T12:21:47Z</dcterms:modified>
</cp:coreProperties>
</file>